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75" r:id="rId2"/>
    <p:sldId id="267" r:id="rId3"/>
    <p:sldId id="589" r:id="rId4"/>
    <p:sldId id="572" r:id="rId5"/>
    <p:sldId id="575" r:id="rId6"/>
    <p:sldId id="586" r:id="rId7"/>
    <p:sldId id="588" r:id="rId8"/>
    <p:sldId id="58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C4F116-0CA5-4A92-81DA-42367A024E1C}" v="2" dt="2023-12-06T19:51:54.6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9" autoAdjust="0"/>
  </p:normalViewPr>
  <p:slideViewPr>
    <p:cSldViewPr>
      <p:cViewPr varScale="1">
        <p:scale>
          <a:sx n="108" d="100"/>
          <a:sy n="108" d="100"/>
        </p:scale>
        <p:origin x="939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6FD3D-9784-464A-A484-B5A75EEAA0BF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26D3B-EC14-4DFF-8E8D-2F8540D36D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3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26D3B-EC14-4DFF-8E8D-2F8540D36D4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41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4EAB-4B23-4812-80F4-772A7F11F998}" type="datetimeFigureOut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583F-8456-4CD7-B346-AD68CDB8EA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306081"/>
      </p:ext>
    </p:extLst>
  </p:cSld>
  <p:clrMapOvr>
    <a:masterClrMapping/>
  </p:clrMapOvr>
  <p:transition spd="slow">
    <p:randomBar dir="vert"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4EAB-4B23-4812-80F4-772A7F11F998}" type="datetimeFigureOut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583F-8456-4CD7-B346-AD68CDB8EA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383497"/>
      </p:ext>
    </p:extLst>
  </p:cSld>
  <p:clrMapOvr>
    <a:masterClrMapping/>
  </p:clrMapOvr>
  <p:transition spd="slow">
    <p:randomBar dir="vert"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4EAB-4B23-4812-80F4-772A7F11F998}" type="datetimeFigureOut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583F-8456-4CD7-B346-AD68CDB8EA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948337"/>
      </p:ext>
    </p:extLst>
  </p:cSld>
  <p:clrMapOvr>
    <a:masterClrMapping/>
  </p:clrMapOvr>
  <p:transition spd="slow">
    <p:randomBar dir="vert"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4EAB-4B23-4812-80F4-772A7F11F998}" type="datetimeFigureOut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583F-8456-4CD7-B346-AD68CDB8EA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114856"/>
      </p:ext>
    </p:extLst>
  </p:cSld>
  <p:clrMapOvr>
    <a:masterClrMapping/>
  </p:clrMapOvr>
  <p:transition spd="slow">
    <p:randomBar dir="vert"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4EAB-4B23-4812-80F4-772A7F11F998}" type="datetimeFigureOut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583F-8456-4CD7-B346-AD68CDB8EA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861134"/>
      </p:ext>
    </p:extLst>
  </p:cSld>
  <p:clrMapOvr>
    <a:masterClrMapping/>
  </p:clrMapOvr>
  <p:transition spd="slow">
    <p:randomBar dir="vert"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4EAB-4B23-4812-80F4-772A7F11F998}" type="datetimeFigureOut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583F-8456-4CD7-B346-AD68CDB8EA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728141"/>
      </p:ext>
    </p:extLst>
  </p:cSld>
  <p:clrMapOvr>
    <a:masterClrMapping/>
  </p:clrMapOvr>
  <p:transition spd="slow">
    <p:randomBar dir="vert"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4EAB-4B23-4812-80F4-772A7F11F998}" type="datetimeFigureOut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583F-8456-4CD7-B346-AD68CDB8EA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911778"/>
      </p:ext>
    </p:extLst>
  </p:cSld>
  <p:clrMapOvr>
    <a:masterClrMapping/>
  </p:clrMapOvr>
  <p:transition spd="slow">
    <p:randomBar dir="vert"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4EAB-4B23-4812-80F4-772A7F11F998}" type="datetimeFigureOut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583F-8456-4CD7-B346-AD68CDB8EA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139653"/>
      </p:ext>
    </p:extLst>
  </p:cSld>
  <p:clrMapOvr>
    <a:masterClrMapping/>
  </p:clrMapOvr>
  <p:transition spd="slow">
    <p:randomBar dir="vert"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4EAB-4B23-4812-80F4-772A7F11F998}" type="datetimeFigureOut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583F-8456-4CD7-B346-AD68CDB8EA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18419"/>
      </p:ext>
    </p:extLst>
  </p:cSld>
  <p:clrMapOvr>
    <a:masterClrMapping/>
  </p:clrMapOvr>
  <p:transition spd="slow">
    <p:randomBar dir="vert"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4EAB-4B23-4812-80F4-772A7F11F998}" type="datetimeFigureOut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583F-8456-4CD7-B346-AD68CDB8EA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206496"/>
      </p:ext>
    </p:extLst>
  </p:cSld>
  <p:clrMapOvr>
    <a:masterClrMapping/>
  </p:clrMapOvr>
  <p:transition spd="slow">
    <p:randomBar dir="vert"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4EAB-4B23-4812-80F4-772A7F11F998}" type="datetimeFigureOut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583F-8456-4CD7-B346-AD68CDB8EA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605461"/>
      </p:ext>
    </p:extLst>
  </p:cSld>
  <p:clrMapOvr>
    <a:masterClrMapping/>
  </p:clrMapOvr>
  <p:transition spd="slow">
    <p:randomBar dir="vert"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F4EAB-4B23-4812-80F4-772A7F11F998}" type="datetimeFigureOut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6583F-8456-4CD7-B346-AD68CDB8EAA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B616833E-64B4-4824-B6FD-835AF5B9DB4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588953"/>
            <a:ext cx="1074420" cy="1074420"/>
          </a:xfrm>
          <a:prstGeom prst="rect">
            <a:avLst/>
          </a:prstGeom>
        </p:spPr>
      </p:pic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0208D87C-5AD2-427F-8ABD-246511ED39F2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767977"/>
            <a:ext cx="1587582" cy="895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32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Bar dir="vert"/>
    <p:sndAc>
      <p:stSnd>
        <p:snd r:embed="rId13" name="camera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5344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Greenfield Power &amp; Light</a:t>
            </a:r>
          </a:p>
          <a:p>
            <a:pPr algn="ctr"/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Proposed Electric Rate Adjustments</a:t>
            </a:r>
          </a:p>
          <a:p>
            <a:pPr algn="ctr"/>
            <a:endParaRPr lang="en-US" sz="3600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n-US" sz="3600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n-US" sz="3600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n-US" sz="3600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n-US" sz="3600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n-US" sz="2400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PRESENTED BY:</a:t>
            </a:r>
          </a:p>
          <a:p>
            <a:pPr algn="ctr"/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Otto W. “Buzz” Krohn, Executive Partner</a:t>
            </a:r>
          </a:p>
          <a:p>
            <a:pPr algn="ctr"/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O. W. Krohn &amp; Associates, LLP</a:t>
            </a:r>
          </a:p>
          <a:p>
            <a:pPr algn="ctr"/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Rate Consultants &amp; </a:t>
            </a:r>
            <a:r>
              <a:rPr lang="en-US" sz="1600" b="1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SEC Registered Municipal Advisors</a:t>
            </a:r>
            <a:r>
              <a:rPr lang="en-US" sz="1600" b="1" i="1" dirty="0">
                <a:solidFill>
                  <a:srgbClr val="FF0000"/>
                </a:solidFill>
              </a:rPr>
              <a:t>          </a:t>
            </a:r>
            <a:r>
              <a:rPr lang="en-US" sz="2000" b="1" i="1" dirty="0">
                <a:solidFill>
                  <a:srgbClr val="FF0000"/>
                </a:solidFill>
              </a:rPr>
              <a:t>   </a:t>
            </a:r>
          </a:p>
        </p:txBody>
      </p:sp>
      <p:pic>
        <p:nvPicPr>
          <p:cNvPr id="5" name="Picture 4" descr="A red lightning bolt in the shape of a state&#10;&#10;Description automatically generated">
            <a:extLst>
              <a:ext uri="{FF2B5EF4-FFF2-40B4-BE49-F238E27FC236}">
                <a16:creationId xmlns:a16="http://schemas.microsoft.com/office/drawing/2014/main" id="{17568E6C-BEBC-F3D3-DC0C-4359E509D1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113" y="1828800"/>
            <a:ext cx="1752600" cy="2633440"/>
          </a:xfrm>
          <a:prstGeom prst="rect">
            <a:avLst/>
          </a:prstGeom>
        </p:spPr>
      </p:pic>
      <p:pic>
        <p:nvPicPr>
          <p:cNvPr id="7" name="Picture 6" descr="An aerial view of a large stadium covered in snow&#10;&#10;Description automatically generated">
            <a:extLst>
              <a:ext uri="{FF2B5EF4-FFF2-40B4-BE49-F238E27FC236}">
                <a16:creationId xmlns:a16="http://schemas.microsoft.com/office/drawing/2014/main" id="{81DBE749-6D24-8BCF-418F-6C6773C1FD2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2062862"/>
            <a:ext cx="3072739" cy="2247541"/>
          </a:xfrm>
          <a:prstGeom prst="rect">
            <a:avLst/>
          </a:prstGeom>
        </p:spPr>
      </p:pic>
      <p:pic>
        <p:nvPicPr>
          <p:cNvPr id="11" name="Picture 10" descr="A red lightning bolt with black text&#10;&#10;Description automatically generated">
            <a:extLst>
              <a:ext uri="{FF2B5EF4-FFF2-40B4-BE49-F238E27FC236}">
                <a16:creationId xmlns:a16="http://schemas.microsoft.com/office/drawing/2014/main" id="{6EF0EC66-E598-BE55-BE98-CFE2604476D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1970643"/>
            <a:ext cx="2566586" cy="2123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076964"/>
      </p:ext>
    </p:extLst>
  </p:cSld>
  <p:clrMapOvr>
    <a:masterClrMapping/>
  </p:clrMapOvr>
  <p:transition spd="slow">
    <p:randomBar dir="vert"/>
    <p:sndAc>
      <p:stSnd>
        <p:snd r:embed="rId3" name="camera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91B44-F33A-D9A5-BC51-2ADABBF20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982" y="533400"/>
            <a:ext cx="7514035" cy="82282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Municipal Electric Rates</a:t>
            </a:r>
            <a:b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Indiana Code 8-1.5-3-8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445ECC-96C2-7BEB-406A-852F4059F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2399" y="1905000"/>
            <a:ext cx="8839200" cy="3927904"/>
          </a:xfrm>
        </p:spPr>
        <p:txBody>
          <a:bodyPr>
            <a:norm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Establishes Statutory Revenue Requirements for Municipal Electric Utilities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Municipal Electric Rates 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SHALL BE SUFFICIENT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cover:</a:t>
            </a:r>
          </a:p>
          <a:p>
            <a:pPr lvl="1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Cash Operation &amp; Maintenance Expense</a:t>
            </a:r>
          </a:p>
          <a:p>
            <a:pPr lvl="1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Debt Service on Bonds &amp; Other Indebtedness</a:t>
            </a:r>
          </a:p>
          <a:p>
            <a:pPr lvl="1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Debt Service Reserves &amp; Working Capital</a:t>
            </a:r>
          </a:p>
          <a:p>
            <a:pPr lvl="1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and/or Allowance for Replacements &amp; Improvements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Provisions MAY include:</a:t>
            </a:r>
          </a:p>
          <a:p>
            <a:pPr lvl="1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Payments in Lieu of Taxes – 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RATES INCLUDE PILOT PMTS</a:t>
            </a:r>
          </a:p>
          <a:p>
            <a:pPr lvl="1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 on Plant –  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RATES</a:t>
            </a:r>
          </a:p>
          <a:p>
            <a:pPr marL="0" indent="0">
              <a:buNone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915600"/>
      </p:ext>
    </p:extLst>
  </p:cSld>
  <p:clrMapOvr>
    <a:masterClrMapping/>
  </p:clrMapOvr>
  <p:transition spd="slow">
    <p:randomBar dir="vert"/>
    <p:sndAc>
      <p:stSnd>
        <p:snd r:embed="rId2" name="camera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4E62A02-22FF-595B-750D-D05134705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762000"/>
            <a:ext cx="1752600" cy="2133600"/>
          </a:xfrm>
        </p:spPr>
        <p:txBody>
          <a:bodyPr>
            <a:no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Forma Revenue &amp; Revenue Requirements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2BF3AA-77A7-209F-CA50-B9F1829BBF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776" y="533400"/>
            <a:ext cx="7125624" cy="612735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60109896"/>
      </p:ext>
    </p:extLst>
  </p:cSld>
  <p:clrMapOvr>
    <a:masterClrMapping/>
  </p:clrMapOvr>
  <p:transition spd="slow">
    <p:randomBar dir="vert"/>
    <p:sndAc>
      <p:stSnd>
        <p:snd r:embed="rId2" name="camera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0D200D3-F11C-6D59-E2B6-57E107C839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8458200" cy="5214448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13538046"/>
      </p:ext>
    </p:extLst>
  </p:cSld>
  <p:clrMapOvr>
    <a:masterClrMapping/>
  </p:clrMapOvr>
  <p:transition spd="slow">
    <p:randomBar dir="vert"/>
    <p:sndAc>
      <p:stSnd>
        <p:snd r:embed="rId2" name="camera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1D5A72D3-B217-6532-734A-FAB259D0F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922"/>
            <a:ext cx="8686800" cy="792586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Eliminated Inverted Rate For Residential Ratepayers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2EFAC0-A7C9-0B30-2A37-91BEDAC5D58D}"/>
              </a:ext>
            </a:extLst>
          </p:cNvPr>
          <p:cNvSpPr txBox="1"/>
          <p:nvPr/>
        </p:nvSpPr>
        <p:spPr>
          <a:xfrm>
            <a:off x="1524000" y="5715000"/>
            <a:ext cx="525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Residential Rates Were Inverted for &gt; 2,500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Kwhs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Month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2A83F79-6CE3-8D0C-58AF-DE7225AD04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501" y="1066800"/>
            <a:ext cx="7992665" cy="4275582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03362574"/>
      </p:ext>
    </p:extLst>
  </p:cSld>
  <p:clrMapOvr>
    <a:masterClrMapping/>
  </p:clrMapOvr>
  <p:transition spd="slow">
    <p:randomBar dir="vert"/>
    <p:sndAc>
      <p:stSnd>
        <p:snd r:embed="rId2" name="camera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A072E2-A44A-E888-F25C-41A3E0E87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Commercial Customers Will Now Pay Same Energy Charge as Residential Users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4C051B5-906B-A1E1-240D-17A1F47676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752600"/>
            <a:ext cx="8276207" cy="358140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38662618"/>
      </p:ext>
    </p:extLst>
  </p:cSld>
  <p:clrMapOvr>
    <a:masterClrMapping/>
  </p:clrMapOvr>
  <p:transition spd="slow">
    <p:randomBar dir="vert"/>
    <p:sndAc>
      <p:stSnd>
        <p:snd r:embed="rId2" name="camera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16F9E35-68BC-B553-FE08-42B82110F6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996" y="1676400"/>
            <a:ext cx="8610600" cy="1654364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5EE150F-DEC7-EA0F-0FB9-A3D75BE117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996" y="3810000"/>
            <a:ext cx="8686799" cy="1092585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9EA63F1E-0429-EE98-8801-946D24F81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Industrial Rates &amp; Base Cost of Power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6632D9-C9F5-00CC-1657-9188ED1C4F72}"/>
              </a:ext>
            </a:extLst>
          </p:cNvPr>
          <p:cNvSpPr txBox="1"/>
          <p:nvPr/>
        </p:nvSpPr>
        <p:spPr>
          <a:xfrm>
            <a:off x="1447800" y="5638800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Putting “Cap” on Coincident Peak Demand Credits</a:t>
            </a:r>
          </a:p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Limited to 70% of Actual Peak Demand</a:t>
            </a:r>
          </a:p>
        </p:txBody>
      </p:sp>
    </p:spTree>
    <p:extLst>
      <p:ext uri="{BB962C8B-B14F-4D97-AF65-F5344CB8AC3E}">
        <p14:creationId xmlns:p14="http://schemas.microsoft.com/office/powerpoint/2010/main" val="3214431120"/>
      </p:ext>
    </p:extLst>
  </p:cSld>
  <p:clrMapOvr>
    <a:masterClrMapping/>
  </p:clrMapOvr>
  <p:transition spd="slow">
    <p:randomBar dir="vert"/>
    <p:sndAc>
      <p:stSnd>
        <p:snd r:embed="rId2" name="camera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951F9A4-008F-4E6D-9BCC-A60B813B34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64252"/>
            <a:ext cx="8686800" cy="5154782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22194480"/>
      </p:ext>
    </p:extLst>
  </p:cSld>
  <p:clrMapOvr>
    <a:masterClrMapping/>
  </p:clrMapOvr>
  <p:transition spd="slow">
    <p:randomBar dir="vert"/>
    <p:sndAc>
      <p:stSnd>
        <p:snd r:embed="rId2" name="camera.wav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9365</TotalTime>
  <Words>170</Words>
  <Application>Microsoft Office PowerPoint</Application>
  <PresentationFormat>On-screen Show (4:3)</PresentationFormat>
  <Paragraphs>30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</vt:lpstr>
      <vt:lpstr>Times New Roman</vt:lpstr>
      <vt:lpstr>Office Theme</vt:lpstr>
      <vt:lpstr>PowerPoint Presentation</vt:lpstr>
      <vt:lpstr>Municipal Electric Rates Indiana Code 8-1.5-3-8</vt:lpstr>
      <vt:lpstr>Pro Forma Revenue &amp; Revenue Requirements</vt:lpstr>
      <vt:lpstr>PowerPoint Presentation</vt:lpstr>
      <vt:lpstr>Eliminated Inverted Rate For Residential Ratepayers </vt:lpstr>
      <vt:lpstr>Small Commercial Customers Will Now Pay Same Energy Charge as Residential Users</vt:lpstr>
      <vt:lpstr>Industrial Rates &amp; Base Cost of Power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JHP</dc:creator>
  <cp:lastModifiedBy>Buzz Krohn</cp:lastModifiedBy>
  <cp:revision>366</cp:revision>
  <cp:lastPrinted>2014-04-23T15:26:08Z</cp:lastPrinted>
  <dcterms:created xsi:type="dcterms:W3CDTF">2014-04-15T18:26:40Z</dcterms:created>
  <dcterms:modified xsi:type="dcterms:W3CDTF">2023-12-06T19:54:03Z</dcterms:modified>
</cp:coreProperties>
</file>